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301" r:id="rId3"/>
    <p:sldId id="277" r:id="rId4"/>
    <p:sldId id="288" r:id="rId5"/>
    <p:sldId id="289" r:id="rId6"/>
    <p:sldId id="290" r:id="rId7"/>
    <p:sldId id="294" r:id="rId8"/>
    <p:sldId id="29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3762AF"/>
    <a:srgbClr val="9900CC"/>
    <a:srgbClr val="9999FF"/>
    <a:srgbClr val="FFFF00"/>
    <a:srgbClr val="0066CC"/>
    <a:srgbClr val="800000"/>
    <a:srgbClr val="000066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0A8FC2-F5C4-4096-B21A-043794840BD0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87334B-F23F-4254-90A0-B17C907EC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40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8DCE1-57F0-40CB-B9EE-E4A1D539456A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37A7-68BC-43A6-890E-7AD3888A5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37A6-0C03-4188-BEE4-55A1D4762AFE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AD4D0-DB05-4009-ADE6-C567E4A40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E019-A197-4448-A7FE-CD065400CFA8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4E46-FFDD-49E9-BEAF-339DA1826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4C02-9E7C-4423-BA4B-674CA03D9D0F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21BE-FDF6-424B-A153-60E8A86AD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4116-378D-4CB2-9CF8-0BDE2075CFE1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68748-F0AD-4FAA-B06C-685B8B460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4BA5-DD99-46D1-A868-87584948FBEC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A16ED-307D-4F29-A2F4-6E36164D1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C8C7-11D9-4EAD-A201-7DE575A90942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BA63-F7A2-4CC6-98BC-C603CC637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54BF-0976-4DBF-8DB0-1A7CCD7CDCFB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484E-7BC4-41D5-8AF1-6E3EC7B95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B5079-6A95-4A86-BF96-9AED1CF91F41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665F-C230-44C9-B463-D51885E65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B590-57C4-45D3-8DF5-5FE22FD0A524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34F9-A9B7-4528-9198-ED792B5B3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99A8-E71F-4117-ADF9-A072AD3163CE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072B-5A1D-4744-9FF1-262B96CDD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0927-0783-4A67-BB1D-3CE9884ABE39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770C-1192-4987-A81D-7B019FB63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E97D9F-F32B-4AD8-B1D2-F5BE44649024}" type="datetimeFigureOut">
              <a:rPr lang="ru-RU"/>
              <a:pPr>
                <a:defRPr/>
              </a:pPr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9E202E-28A4-4E68-9B58-2A00E8DF8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1536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95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35134" y="785289"/>
            <a:ext cx="74737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4400" b="1" u="sng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Название практики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 rot="10800000" flipV="1">
            <a:off x="252413" y="5651500"/>
            <a:ext cx="5491162" cy="347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4400"/>
            <a:endParaRPr lang="ru-RU" altLang="ru-RU" sz="1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265113" y="6007100"/>
            <a:ext cx="2627312" cy="301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4400"/>
            <a:endParaRPr lang="ru-RU" altLang="ru-RU" sz="1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321184-84E9-4473-A87C-3072C6ABBA42}"/>
              </a:ext>
            </a:extLst>
          </p:cNvPr>
          <p:cNvSpPr txBox="1"/>
          <p:nvPr/>
        </p:nvSpPr>
        <p:spPr>
          <a:xfrm>
            <a:off x="335931" y="1600200"/>
            <a:ext cx="854763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Создание цифровой платформы вовлечения граждан в решение вопросов городского развития, "Активный горожанин", предусмотренной базовыми и дополнительными требованиями к умным городам согласно стандарту "Умный город"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2253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57"/>
            <a:ext cx="9201143" cy="690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DA57EE-A193-4F56-8435-15A64D52CBFB}"/>
              </a:ext>
            </a:extLst>
          </p:cNvPr>
          <p:cNvSpPr txBox="1"/>
          <p:nvPr/>
        </p:nvSpPr>
        <p:spPr>
          <a:xfrm>
            <a:off x="685800" y="1078508"/>
            <a:ext cx="8047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Территория реализации практики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9A245-B767-426F-9969-D202E262B864}"/>
              </a:ext>
            </a:extLst>
          </p:cNvPr>
          <p:cNvSpPr txBox="1"/>
          <p:nvPr/>
        </p:nvSpPr>
        <p:spPr>
          <a:xfrm>
            <a:off x="382490" y="2505670"/>
            <a:ext cx="8436162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СНЕЖИНСКИЙ ГОРОДСКОЙ ОКРУГ</a:t>
            </a:r>
            <a:endParaRPr lang="ru-RU" sz="4800" b="1" kern="1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29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2253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DA57EE-A193-4F56-8435-15A64D52CBFB}"/>
              </a:ext>
            </a:extLst>
          </p:cNvPr>
          <p:cNvSpPr txBox="1"/>
          <p:nvPr/>
        </p:nvSpPr>
        <p:spPr>
          <a:xfrm>
            <a:off x="1551963" y="1078508"/>
            <a:ext cx="5385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Краткая суть практики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9A245-B767-426F-9969-D202E262B864}"/>
              </a:ext>
            </a:extLst>
          </p:cNvPr>
          <p:cNvSpPr txBox="1"/>
          <p:nvPr/>
        </p:nvSpPr>
        <p:spPr>
          <a:xfrm>
            <a:off x="411060" y="1768694"/>
            <a:ext cx="8162489" cy="4895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500"/>
              </a:spcAft>
            </a:pPr>
            <a:r>
              <a:rPr lang="ru-RU" sz="16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sz="3200" kern="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Ц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ифровая платформа для эффективного взаимодействия органов власти 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гражданами для решения проблем (в сфере ЖКХ, комфортной городской среды, транспорта, безопасности, экологии, здравоохранения, образования, торговли), а также вовлечения граждан в решение вопросов городского развития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10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2253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DA57EE-A193-4F56-8435-15A64D52CBFB}"/>
              </a:ext>
            </a:extLst>
          </p:cNvPr>
          <p:cNvSpPr txBox="1"/>
          <p:nvPr/>
        </p:nvSpPr>
        <p:spPr>
          <a:xfrm>
            <a:off x="2910979" y="1078508"/>
            <a:ext cx="5662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Цель практики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A4E756-BD1B-46F3-AA5F-D701CF55BB36}"/>
              </a:ext>
            </a:extLst>
          </p:cNvPr>
          <p:cNvSpPr txBox="1"/>
          <p:nvPr/>
        </p:nvSpPr>
        <p:spPr>
          <a:xfrm>
            <a:off x="142614" y="1768694"/>
            <a:ext cx="8548382" cy="4455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инновационного города, где будет внедряться комплекс технических решений и организационных мероприятий, направленных на создание устойчивых, благоприятных условий проживания и пребывания граждан, достижение максимально возможного в настоящее время качества управления ресурсами и предоставления услуг, развитие деловой активности нынешнего и будущих поколений.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9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2253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DA57EE-A193-4F56-8435-15A64D52CBFB}"/>
              </a:ext>
            </a:extLst>
          </p:cNvPr>
          <p:cNvSpPr txBox="1"/>
          <p:nvPr/>
        </p:nvSpPr>
        <p:spPr>
          <a:xfrm>
            <a:off x="2441195" y="1078508"/>
            <a:ext cx="62330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Задачи практики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8FF0EB-07F5-4853-9157-19B8C8ECC5B4}"/>
              </a:ext>
            </a:extLst>
          </p:cNvPr>
          <p:cNvSpPr txBox="1"/>
          <p:nvPr/>
        </p:nvSpPr>
        <p:spPr>
          <a:xfrm>
            <a:off x="276837" y="1724839"/>
            <a:ext cx="846449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цифровой городской среды с обратной связью, в которой обеспечивался бы максимально полный, оперативный и достоверный сбор информации обо всех факторах, так или иначе влияющих на жизнь горожан;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Эффективное взаимодействие органов власти с горожанами для решения проблем в сфере ЖКХ, комфортной городской среды, транспорта, безопасности, экологии, здравоохранения, образования, торговли;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Вовлечение горожан в решение вопросов городского развития;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оперативной реакции на запросы горожан;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более эффективной работы городских служб и эффективной системы управления городским хозяйством;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Размещение информации, касающейся ремонтных работ, испытаний и прочих событий, влияющих на работу городской инфраструктуры и необходимой для синхронизации деятельности муниципальных служб;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безопасных и комфортных условий для жизни горожан;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скорости и качества предоставления муниципальных услуг;</a:t>
            </a:r>
          </a:p>
        </p:txBody>
      </p:sp>
    </p:spTree>
    <p:extLst>
      <p:ext uri="{BB962C8B-B14F-4D97-AF65-F5344CB8AC3E}">
        <p14:creationId xmlns:p14="http://schemas.microsoft.com/office/powerpoint/2010/main" val="191586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2253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78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DA57EE-A193-4F56-8435-15A64D52CBFB}"/>
              </a:ext>
            </a:extLst>
          </p:cNvPr>
          <p:cNvSpPr txBox="1"/>
          <p:nvPr/>
        </p:nvSpPr>
        <p:spPr>
          <a:xfrm>
            <a:off x="1325461" y="1078508"/>
            <a:ext cx="61575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Достигнутые результаты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E37357-0464-42D5-A886-4FC31D53DFDA}"/>
              </a:ext>
            </a:extLst>
          </p:cNvPr>
          <p:cNvSpPr txBox="1"/>
          <p:nvPr/>
        </p:nvSpPr>
        <p:spPr>
          <a:xfrm>
            <a:off x="306199" y="2001838"/>
            <a:ext cx="861549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Количество модулей, внедренных на платформе «Активный горожанин» стандарта «Умный город» - 15 ед.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Доля обращений граждан, зарегистрированных с использованием информационной системы «Активный горожанин», от общего числа поступивших обращений граждан, в том числе на бумажном носителе, через интернет-приемную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12,9% (плановое – 10%)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Доля обращений, взятых в работу от общего числа поступивших обращений – 92,9%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Доля обращений, проработанных с администрацией города с момента запуска платформы от общего числа поступивших обращений – 83,3%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09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2253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DA57EE-A193-4F56-8435-15A64D52CBFB}"/>
              </a:ext>
            </a:extLst>
          </p:cNvPr>
          <p:cNvSpPr txBox="1"/>
          <p:nvPr/>
        </p:nvSpPr>
        <p:spPr>
          <a:xfrm>
            <a:off x="209725" y="1078508"/>
            <a:ext cx="86490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Информация о лидере и команде практики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1404B2-07CC-4147-8E17-F48F89BD5429}"/>
              </a:ext>
            </a:extLst>
          </p:cNvPr>
          <p:cNvSpPr txBox="1"/>
          <p:nvPr/>
        </p:nvSpPr>
        <p:spPr>
          <a:xfrm>
            <a:off x="293615" y="3062666"/>
            <a:ext cx="83984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 fontAlgn="auto"/>
            <a:r>
              <a:rPr lang="ru-RU" sz="1600" i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Модуль для служебного использования</a:t>
            </a:r>
          </a:p>
          <a:p>
            <a:pPr lvl="1" algn="just" fontAlgn="auto"/>
            <a:r>
              <a:rPr lang="ru-RU" sz="16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Модуль</a:t>
            </a:r>
            <a:r>
              <a:rPr lang="ru-RU" sz="1600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предоставляет актуальную информацию по месторасположению точек оповещения о чрезвычайных ситуациях и зоне охвата этих точек. Все точки оповещения и их зоны охвата представлены на карте в графическом виде. Детальная информация об установленном в точках оповещения оборудовании и его технических характеристиках доступна в табличном виде.</a:t>
            </a:r>
            <a:endParaRPr lang="ru-RU" sz="1600" kern="150" dirty="0"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1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/>
          <a:p>
            <a:pPr algn="ctr" eaLnBrk="1" hangingPunct="1"/>
            <a:endParaRPr lang="ru-RU" sz="600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2400"/>
          </a:p>
        </p:txBody>
      </p:sp>
      <p:pic>
        <p:nvPicPr>
          <p:cNvPr id="2253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DA57EE-A193-4F56-8435-15A64D52CBFB}"/>
              </a:ext>
            </a:extLst>
          </p:cNvPr>
          <p:cNvSpPr txBox="1"/>
          <p:nvPr/>
        </p:nvSpPr>
        <p:spPr>
          <a:xfrm>
            <a:off x="209725" y="1078508"/>
            <a:ext cx="86826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Информация о перспективах развития практики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10089B-7AA4-4FC2-97BC-718E6FF7C67D}"/>
              </a:ext>
            </a:extLst>
          </p:cNvPr>
          <p:cNvSpPr txBox="1"/>
          <p:nvPr/>
        </p:nvSpPr>
        <p:spPr>
          <a:xfrm>
            <a:off x="465064" y="2316163"/>
            <a:ext cx="821387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риобретение комплекса дополнительных цифровых сервисов, интегрированных в единую цифровую платформу вовлечения граждан в решение вопросов городского развития "Активный горожанин», предусмотренной базовыми и дополнительными требованиями к умным городам согласно стандарту "Умный город« (представлены в презентации «Предложения </a:t>
            </a:r>
            <a:r>
              <a:rPr lang="ru-RU" sz="280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развитию»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69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</TotalTime>
  <Words>474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Овчинников Виктор Вильевич</dc:creator>
  <cp:lastModifiedBy>Горюшкина Татьяна Геннадьевна</cp:lastModifiedBy>
  <cp:revision>105</cp:revision>
  <dcterms:created xsi:type="dcterms:W3CDTF">2019-06-27T07:28:14Z</dcterms:created>
  <dcterms:modified xsi:type="dcterms:W3CDTF">2021-07-05T11:29:42Z</dcterms:modified>
</cp:coreProperties>
</file>